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57" r:id="rId3"/>
    <p:sldId id="265" r:id="rId4"/>
    <p:sldId id="270" r:id="rId5"/>
    <p:sldId id="271" r:id="rId6"/>
    <p:sldId id="272" r:id="rId7"/>
    <p:sldId id="269" r:id="rId8"/>
    <p:sldId id="275" r:id="rId9"/>
    <p:sldId id="273" r:id="rId10"/>
    <p:sldId id="274" r:id="rId11"/>
    <p:sldId id="278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706" autoAdjust="0"/>
  </p:normalViewPr>
  <p:slideViewPr>
    <p:cSldViewPr snapToGrid="0">
      <p:cViewPr>
        <p:scale>
          <a:sx n="190" d="100"/>
          <a:sy n="190" d="100"/>
        </p:scale>
        <p:origin x="293" y="34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F6B162-B019-4558-B36F-3F7010E42FDF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5293-0EA9-4B42-A238-C80836CA7D9E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22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0479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46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27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84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2911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1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836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271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958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871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77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75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701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42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Łącznik prosty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Łącznik prosty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Łącznik prosty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Łącznik prosty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Łącznik prosty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Łącznik prosty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Łącznik prosty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Łącznik prosty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podtytułu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06AB-97F8-4E2E-BF87-8C3481B5FBD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57989-D074-470C-8B53-0A83600092F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3EF585-5FBB-4299-9362-D527BD2675C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Łącznik prosty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Łącznik prosty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Łącznik prosty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0E908B-D51D-4142-A5CB-EE5D4309B56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B382C9-380C-424E-AF82-A6E8CC1E028B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CB9CC-4696-4285-BA6C-9DFABDF44C2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a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Łącznik prosty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Łącznik prosty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Łącznik prosty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Łącznik prosty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Łącznik prosty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Łącznik prosty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Łącznik prosty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Łącznik prosty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Łącznik prosty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Łącznik prosty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Łącznik prosty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Łącznik prosty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Łącznik prosty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Łącznik prosty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Łącznik prosty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Łącznik prosty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Łącznik prosty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Łącznik prosty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Łącznik prosty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Łącznik prosty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Łącznik prosty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Łącznik prosty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Łącznik prosty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Łącznik prosty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Łącznik prosty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Łącznik prosty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Łącznik prosty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Łącznik prosty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Łącznik prosty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Łącznik prosty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Łącznik prosty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Łącznik prosty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Łącznik prosty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Łącznik prosty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Łącznik prosty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Łącznik prosty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Łącznik prosty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Łącznik prosty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Łącznik prosty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Łącznik prosty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Łącznik prosty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Łącznik prosty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Łącznik prosty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Łącznik prosty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Łącznik prosty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Łącznik prosty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topka — symbol zastępczy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212" name="Data — symbol zastępczy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F4F9-CFFF-4A1E-866B-3C5280452CB1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214" name="Numer slajdu — symbol zastępczy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Łącznik prosty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Łącznik prosty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Łącznik prosty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y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Łącznik prosty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Łącznik prosty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y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Prostokąt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60" name="Łącznik prosty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E2E449-FA09-4791-AF38-A83448FE51D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8" name="Numer slajdu — symbol zastępcz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Łącznik prosty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Łącznik prosty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Łącznik prosty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rostokąt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59" name="Łącznik prosty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 </a:t>
            </a:r>
            <a:r>
              <a:rPr lang="en-US" noProof="0" dirty="0" err="1"/>
              <a:t>ikonę</a:t>
            </a:r>
            <a:r>
              <a:rPr lang="en-US" noProof="0" dirty="0"/>
              <a:t>, aby </a:t>
            </a:r>
            <a:r>
              <a:rPr lang="en-US" noProof="0" dirty="0" err="1"/>
              <a:t>dodać</a:t>
            </a:r>
            <a:r>
              <a:rPr lang="en-US" noProof="0" dirty="0"/>
              <a:t> </a:t>
            </a:r>
            <a:r>
              <a:rPr lang="en-US" noProof="0" dirty="0" err="1"/>
              <a:t>obraz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a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Łącznik prosty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Łącznik prosty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Łącznik prosty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prosty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prosty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prosty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Łącznik prosty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Łącznik prosty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Łącznik prosty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Łącznik prosty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Łącznik prosty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Łącznik prosty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prosty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prosty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prosty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prosty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Łącznik prosty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Łącznik prosty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Łącznik prosty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Łącznik prosty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Łącznik prosty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Łącznik prosty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Łącznik prosty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Łącznik prosty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Łącznik prosty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Łącznik prosty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Łącznik prosty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Łącznik prosty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Łącznik prosty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cxnSp>
        <p:nvCxnSpPr>
          <p:cNvPr id="148" name="Łącznik prosty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7465ED12-3D75-43E0-9D6D-9FB5D68B824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vanelteren/boardgamegeek-revi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Board games extravaganza 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 err="1"/>
              <a:t>Kornel</a:t>
            </a:r>
            <a:r>
              <a:rPr lang="en-US" dirty="0"/>
              <a:t> </a:t>
            </a:r>
            <a:r>
              <a:rPr lang="en-US" dirty="0" err="1"/>
              <a:t>Krysiak</a:t>
            </a:r>
            <a:r>
              <a:rPr lang="en-US" dirty="0"/>
              <a:t> &amp; Michał </a:t>
            </a:r>
            <a:r>
              <a:rPr lang="en-US" dirty="0" err="1"/>
              <a:t>Szłański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2536116"/>
            <a:ext cx="9601200" cy="1785767"/>
          </a:xfrm>
        </p:spPr>
        <p:txBody>
          <a:bodyPr rtlCol="0">
            <a:normAutofit fontScale="90000"/>
          </a:bodyPr>
          <a:lstStyle/>
          <a:p>
            <a:r>
              <a:rPr lang="en-US" dirty="0"/>
              <a:t>It looks like there is some positive effect for games that came out max 3-4 years ago.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notice the preorder hype.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951D093A-565D-41F1-898C-EAA89076E14C}"/>
              </a:ext>
            </a:extLst>
          </p:cNvPr>
          <p:cNvSpPr txBox="1">
            <a:spLocks/>
          </p:cNvSpPr>
          <p:nvPr/>
        </p:nvSpPr>
        <p:spPr>
          <a:xfrm>
            <a:off x="1295400" y="3920037"/>
            <a:ext cx="9601200" cy="544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8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Board Game Geek is quite a „nerdy” place.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less complex, „party” games get lo</a:t>
            </a:r>
            <a:r>
              <a:rPr lang="pl-PL" dirty="0"/>
              <a:t>w</a:t>
            </a:r>
            <a:r>
              <a:rPr lang="en-US" dirty="0" err="1"/>
              <a:t>er</a:t>
            </a:r>
            <a:r>
              <a:rPr lang="en-US" dirty="0"/>
              <a:t> scores?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Simple games are rated at around 6. </a:t>
            </a:r>
          </a:p>
          <a:p>
            <a:pPr rtl="0"/>
            <a:r>
              <a:rPr lang="en-US" dirty="0"/>
              <a:t>The complex games: at 7.5</a:t>
            </a:r>
          </a:p>
        </p:txBody>
      </p:sp>
      <p:pic>
        <p:nvPicPr>
          <p:cNvPr id="14" name="Symbol zastępczy zawartości 13" descr="Obraz zawierający tekst, mapa&#10;&#10;Opis wygenerowany automatycznie">
            <a:extLst>
              <a:ext uri="{FF2B5EF4-FFF2-40B4-BE49-F238E27FC236}">
                <a16:creationId xmlns:a16="http://schemas.microsoft.com/office/drawing/2014/main" id="{04DE1A28-6239-422B-9F1D-F904782A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57" y="-1"/>
            <a:ext cx="7386071" cy="6858495"/>
          </a:xfrm>
        </p:spPr>
      </p:pic>
    </p:spTree>
    <p:extLst>
      <p:ext uri="{BB962C8B-B14F-4D97-AF65-F5344CB8AC3E}">
        <p14:creationId xmlns:p14="http://schemas.microsoft.com/office/powerpoint/2010/main" val="33911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How exactly is the rank calculated?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average rating and number of reviews matter?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Yes, but not in a straightforward way.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40" name="Obraz 39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EA5316C-14DA-4A73-8FFB-C094B57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9683"/>
            <a:ext cx="7315200" cy="3413760"/>
          </a:xfrm>
          <a:prstGeom prst="rect">
            <a:avLst/>
          </a:prstGeom>
        </p:spPr>
      </p:pic>
      <p:pic>
        <p:nvPicPr>
          <p:cNvPr id="42" name="Obraz 41" descr="Obraz zawierający zrzut ekranu&#10;&#10;Opis wygenerowany automatycznie">
            <a:extLst>
              <a:ext uri="{FF2B5EF4-FFF2-40B4-BE49-F238E27FC236}">
                <a16:creationId xmlns:a16="http://schemas.microsoft.com/office/drawing/2014/main" id="{39F3DF1C-A349-452B-A560-E9C36746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7"/>
            <a:ext cx="7315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3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How to be in the 1% of BGG?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pl-PL" dirty="0" err="1"/>
              <a:t>new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– not </a:t>
            </a:r>
            <a:r>
              <a:rPr lang="pl-PL" dirty="0" err="1"/>
              <a:t>yet</a:t>
            </a:r>
            <a:r>
              <a:rPr lang="pl-PL" dirty="0"/>
              <a:t> </a:t>
            </a:r>
            <a:r>
              <a:rPr lang="pl-PL" dirty="0" err="1"/>
              <a:t>published</a:t>
            </a:r>
            <a:endParaRPr lang="pl-PL" dirty="0"/>
          </a:p>
          <a:p>
            <a:pPr rtl="0"/>
            <a:r>
              <a:rPr lang="pl-PL" dirty="0" err="1"/>
              <a:t>Must</a:t>
            </a:r>
            <a:r>
              <a:rPr lang="pl-PL" dirty="0"/>
              <a:t> be super </a:t>
            </a:r>
            <a:r>
              <a:rPr lang="pl-PL" dirty="0" err="1"/>
              <a:t>complex</a:t>
            </a:r>
            <a:endParaRPr lang="pl-PL" dirty="0"/>
          </a:p>
          <a:p>
            <a:pPr rtl="0"/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lot of </a:t>
            </a:r>
            <a:r>
              <a:rPr lang="pl-PL" dirty="0" err="1"/>
              <a:t>reviews</a:t>
            </a:r>
            <a:endParaRPr lang="pl-PL" dirty="0"/>
          </a:p>
          <a:p>
            <a:pPr rtl="0"/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quite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rating (but not the </a:t>
            </a:r>
            <a:r>
              <a:rPr lang="pl-PL" dirty="0" err="1"/>
              <a:t>best</a:t>
            </a:r>
            <a:r>
              <a:rPr lang="pl-PL" dirty="0"/>
              <a:t>!)</a:t>
            </a:r>
          </a:p>
          <a:p>
            <a:pPr rtl="0"/>
            <a:endParaRPr lang="pl-PL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0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First, few words on the dataset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17 000 board games from Board </a:t>
            </a:r>
            <a:r>
              <a:rPr lang="en-US"/>
              <a:t>Game Geek.</a:t>
            </a:r>
            <a:endParaRPr lang="en-US" dirty="0"/>
          </a:p>
          <a:p>
            <a:pPr rtl="0"/>
            <a:r>
              <a:rPr lang="en-US" dirty="0"/>
              <a:t>All have &gt; </a:t>
            </a:r>
            <a:r>
              <a:rPr lang="en-US"/>
              <a:t>30 reviews.</a:t>
            </a:r>
            <a:endParaRPr lang="en-US" dirty="0"/>
          </a:p>
          <a:p>
            <a:pPr rtl="0"/>
            <a:r>
              <a:rPr lang="en-US" dirty="0"/>
              <a:t>Also: 13 000 000 reviews, each with a number and optionally </a:t>
            </a:r>
            <a:r>
              <a:rPr lang="en-US"/>
              <a:t>a comment.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https://www.kaggle.com/jvanelteren/boardgamegeek-reviews</a:t>
            </a:r>
            <a:endParaRPr lang="en-US" dirty="0"/>
          </a:p>
          <a:p>
            <a:r>
              <a:rPr lang="en-US" dirty="0"/>
              <a:t>Collected </a:t>
            </a:r>
            <a:r>
              <a:rPr lang="en-US"/>
              <a:t>in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Let’s see the data.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DF5A47DF-E4E5-421C-B375-94956B9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3156723"/>
            <a:ext cx="9601200" cy="54455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Interesting.</a:t>
            </a:r>
          </a:p>
        </p:txBody>
      </p:sp>
    </p:spTree>
    <p:extLst>
      <p:ext uri="{BB962C8B-B14F-4D97-AF65-F5344CB8AC3E}">
        <p14:creationId xmlns:p14="http://schemas.microsoft.com/office/powerpoint/2010/main" val="10722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Are there more games each year?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dirty="0"/>
              <a:t>Definitely. 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en-US" dirty="0"/>
              <a:t>Compared to 2000, the number of games published in 2019 nearly tripled.</a:t>
            </a:r>
          </a:p>
        </p:txBody>
      </p:sp>
      <p:pic>
        <p:nvPicPr>
          <p:cNvPr id="10" name="Symbol zastępczy zawartości 9" descr="Obraz zawierający tekst, mapa&#10;&#10;Opis wygenerowany automatycznie">
            <a:extLst>
              <a:ext uri="{FF2B5EF4-FFF2-40B4-BE49-F238E27FC236}">
                <a16:creationId xmlns:a16="http://schemas.microsoft.com/office/drawing/2014/main" id="{00BBAE70-E7FA-4E1F-AC8A-00E5D271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1642" y="1"/>
            <a:ext cx="7385538" cy="6858000"/>
          </a:xfr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But, are they getting better? 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D5688D83-1EA1-4F7D-B7A5-B39CC198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atka rombowa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9_TF03031015.potx" id="{4D65A8BD-EAED-42A8-90ED-46FBFF649AA9}" vid="{E9D162E4-C55D-4008-B6CB-85664728A95C}"/>
    </a:ext>
  </a:extLst>
</a:theme>
</file>

<file path=ppt/theme/theme2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siatką rombową (panoramiczna)</Template>
  <TotalTime>312</TotalTime>
  <Words>255</Words>
  <Application>Microsoft Office PowerPoint</Application>
  <PresentationFormat>Panoramiczny</PresentationFormat>
  <Paragraphs>42</Paragraphs>
  <Slides>16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8" baseType="lpstr">
      <vt:lpstr>Arial</vt:lpstr>
      <vt:lpstr>Siatka rombowa 16x9</vt:lpstr>
      <vt:lpstr>Board games extravaganza </vt:lpstr>
      <vt:lpstr>First, few words on the dataset</vt:lpstr>
      <vt:lpstr>Let’s see the data.</vt:lpstr>
      <vt:lpstr>Prezentacja programu PowerPoint</vt:lpstr>
      <vt:lpstr>Interesting.</vt:lpstr>
      <vt:lpstr>Are there more games each year?</vt:lpstr>
      <vt:lpstr>Definitely. </vt:lpstr>
      <vt:lpstr>But, are they getting better? </vt:lpstr>
      <vt:lpstr>Prezentacja programu PowerPoint</vt:lpstr>
      <vt:lpstr>It looks like there is some positive effect for games that came out max 3-4 years ago.  Also, notice the preorder hype.</vt:lpstr>
      <vt:lpstr>Board Game Geek is quite a „nerdy” place.  Do less complex, „party” games get lower scores?</vt:lpstr>
      <vt:lpstr>Yes.</vt:lpstr>
      <vt:lpstr>How exactly is the rank calculated?  Does average rating and number of reviews matter?</vt:lpstr>
      <vt:lpstr>Yes, but not in a straightforward way.</vt:lpstr>
      <vt:lpstr>Prezentacja programu PowerPoint</vt:lpstr>
      <vt:lpstr>How to be in the 1% of BGG?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 extravaganza</dc:title>
  <dc:creator>michał szałański</dc:creator>
  <cp:lastModifiedBy>michał szałański</cp:lastModifiedBy>
  <cp:revision>17</cp:revision>
  <dcterms:created xsi:type="dcterms:W3CDTF">2020-01-18T20:59:49Z</dcterms:created>
  <dcterms:modified xsi:type="dcterms:W3CDTF">2020-01-19T10:28:57Z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